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9" r:id="rId4"/>
    <p:sldId id="260" r:id="rId5"/>
    <p:sldId id="269" r:id="rId6"/>
    <p:sldId id="261" r:id="rId7"/>
    <p:sldId id="263" r:id="rId8"/>
    <p:sldId id="264" r:id="rId9"/>
    <p:sldId id="270" r:id="rId10"/>
    <p:sldId id="266" r:id="rId11"/>
    <p:sldId id="267" r:id="rId12"/>
    <p:sldId id="268" r:id="rId13"/>
    <p:sldId id="271" r:id="rId1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503" autoAdjust="0"/>
  </p:normalViewPr>
  <p:slideViewPr>
    <p:cSldViewPr snapToGrid="0">
      <p:cViewPr>
        <p:scale>
          <a:sx n="75" d="100"/>
          <a:sy n="75" d="100"/>
        </p:scale>
        <p:origin x="1896" y="2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B4D280-AC78-4170-B998-4EAE3B9011B7}" type="datetimeFigureOut">
              <a:rPr lang="ru-RU" smtClean="0"/>
              <a:t>08.11.2021</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781B07-CD34-437B-886C-B299E840069D}" type="slidenum">
              <a:rPr lang="ru-RU" smtClean="0"/>
              <a:t>‹#›</a:t>
            </a:fld>
            <a:endParaRPr lang="ru-RU"/>
          </a:p>
        </p:txBody>
      </p:sp>
    </p:spTree>
    <p:extLst>
      <p:ext uri="{BB962C8B-B14F-4D97-AF65-F5344CB8AC3E}">
        <p14:creationId xmlns:p14="http://schemas.microsoft.com/office/powerpoint/2010/main" val="20240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Mars Global Services поставила перед собой задачу максимально повысить эффективность работы с дебиторской задолженностью в 2019 году, она быстро поняла, что ее процесс управления вычетами нуждается в улучшении. Их цели: сократить время цикла вычета, минимизировать приток вычетов и улучшить показатели возврата недействительных сумм. Чтобы достичь всего этого, компании Mars требовалась наглядность процесса, а также операционная модель, которая позволила бы им превратить полученные данные в практические действия. Никки Нагель, руководитель по трансформации AR в Mars Global Services, поделится с вами подробностями пути </a:t>
            </a:r>
            <a:r>
              <a:rPr lang="ru-RU" dirty="0" err="1"/>
              <a:t>Celonis</a:t>
            </a:r>
            <a:r>
              <a:rPr lang="ru-RU" dirty="0"/>
              <a:t> EMS: от технической реализации и внедрения до создания специального внутреннего ресурса для надзора за управлением изменениями и продвижения проекта. Узнайте о лучших практиках для успешного начала вашего пути </a:t>
            </a:r>
            <a:r>
              <a:rPr lang="ru-RU" dirty="0" err="1"/>
              <a:t>Celonis</a:t>
            </a:r>
            <a:r>
              <a:rPr lang="ru-RU" dirty="0"/>
              <a:t>.</a:t>
            </a:r>
          </a:p>
        </p:txBody>
      </p:sp>
      <p:sp>
        <p:nvSpPr>
          <p:cNvPr id="4" name="Номер слайда 3"/>
          <p:cNvSpPr>
            <a:spLocks noGrp="1"/>
          </p:cNvSpPr>
          <p:nvPr>
            <p:ph type="sldNum" sz="quarter" idx="5"/>
          </p:nvPr>
        </p:nvSpPr>
        <p:spPr/>
        <p:txBody>
          <a:bodyPr/>
          <a:lstStyle/>
          <a:p>
            <a:fld id="{AF781B07-CD34-437B-886C-B299E840069D}" type="slidenum">
              <a:rPr lang="ru-RU" smtClean="0"/>
              <a:t>2</a:t>
            </a:fld>
            <a:endParaRPr lang="ru-RU"/>
          </a:p>
        </p:txBody>
      </p:sp>
    </p:spTree>
    <p:extLst>
      <p:ext uri="{BB962C8B-B14F-4D97-AF65-F5344CB8AC3E}">
        <p14:creationId xmlns:p14="http://schemas.microsoft.com/office/powerpoint/2010/main" val="3563233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12</a:t>
            </a:fld>
            <a:endParaRPr lang="ru-RU"/>
          </a:p>
        </p:txBody>
      </p:sp>
    </p:spTree>
    <p:extLst>
      <p:ext uri="{BB962C8B-B14F-4D97-AF65-F5344CB8AC3E}">
        <p14:creationId xmlns:p14="http://schemas.microsoft.com/office/powerpoint/2010/main" val="2257114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13</a:t>
            </a:fld>
            <a:endParaRPr lang="ru-RU"/>
          </a:p>
        </p:txBody>
      </p:sp>
    </p:spTree>
    <p:extLst>
      <p:ext uri="{BB962C8B-B14F-4D97-AF65-F5344CB8AC3E}">
        <p14:creationId xmlns:p14="http://schemas.microsoft.com/office/powerpoint/2010/main" val="341687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AF781B07-CD34-437B-886C-B299E840069D}" type="slidenum">
              <a:rPr lang="ru-RU" smtClean="0"/>
              <a:t>3</a:t>
            </a:fld>
            <a:endParaRPr lang="ru-RU"/>
          </a:p>
        </p:txBody>
      </p:sp>
    </p:spTree>
    <p:extLst>
      <p:ext uri="{BB962C8B-B14F-4D97-AF65-F5344CB8AC3E}">
        <p14:creationId xmlns:p14="http://schemas.microsoft.com/office/powerpoint/2010/main" val="405633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Улучшение наших ключевых показателей эффективности</a:t>
            </a:r>
          </a:p>
          <a:p>
            <a:r>
              <a:rPr lang="ru-RU" dirty="0"/>
              <a:t>1. Сокращение времени цикла</a:t>
            </a:r>
          </a:p>
          <a:p>
            <a:r>
              <a:rPr lang="ru-RU" dirty="0"/>
              <a:t>Устранение не добавляющих ценности действий и переделок</a:t>
            </a:r>
          </a:p>
          <a:p>
            <a:r>
              <a:rPr lang="ru-RU" dirty="0"/>
              <a:t>- Сократить количество изменений кода по причинам</a:t>
            </a:r>
          </a:p>
          <a:p>
            <a:r>
              <a:rPr lang="ru-RU" dirty="0"/>
              <a:t>- Улучшить инструменты автоматизации</a:t>
            </a:r>
          </a:p>
          <a:p>
            <a:r>
              <a:rPr lang="ru-RU" dirty="0"/>
              <a:t>- Контролировать качество ручного кодирования вычетов</a:t>
            </a:r>
          </a:p>
          <a:p>
            <a:endParaRPr lang="ru-RU" dirty="0"/>
          </a:p>
          <a:p>
            <a:r>
              <a:rPr lang="ru-RU" dirty="0"/>
              <a:t>2. Начать с деятельности, которую контролирует непосредственная команда</a:t>
            </a:r>
          </a:p>
        </p:txBody>
      </p:sp>
      <p:sp>
        <p:nvSpPr>
          <p:cNvPr id="4" name="Номер слайда 3"/>
          <p:cNvSpPr>
            <a:spLocks noGrp="1"/>
          </p:cNvSpPr>
          <p:nvPr>
            <p:ph type="sldNum" sz="quarter" idx="5"/>
          </p:nvPr>
        </p:nvSpPr>
        <p:spPr/>
        <p:txBody>
          <a:bodyPr/>
          <a:lstStyle/>
          <a:p>
            <a:fld id="{AF781B07-CD34-437B-886C-B299E840069D}" type="slidenum">
              <a:rPr lang="ru-RU" smtClean="0"/>
              <a:t>4</a:t>
            </a:fld>
            <a:endParaRPr lang="ru-RU"/>
          </a:p>
        </p:txBody>
      </p:sp>
    </p:spTree>
    <p:extLst>
      <p:ext uri="{BB962C8B-B14F-4D97-AF65-F5344CB8AC3E}">
        <p14:creationId xmlns:p14="http://schemas.microsoft.com/office/powerpoint/2010/main" val="3812823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Инновации. Поддержка</a:t>
            </a:r>
          </a:p>
        </p:txBody>
      </p:sp>
      <p:sp>
        <p:nvSpPr>
          <p:cNvPr id="4" name="Номер слайда 3"/>
          <p:cNvSpPr>
            <a:spLocks noGrp="1"/>
          </p:cNvSpPr>
          <p:nvPr>
            <p:ph type="sldNum" sz="quarter" idx="5"/>
          </p:nvPr>
        </p:nvSpPr>
        <p:spPr/>
        <p:txBody>
          <a:bodyPr/>
          <a:lstStyle/>
          <a:p>
            <a:fld id="{AF781B07-CD34-437B-886C-B299E840069D}" type="slidenum">
              <a:rPr lang="ru-RU" smtClean="0"/>
              <a:t>6</a:t>
            </a:fld>
            <a:endParaRPr lang="ru-RU"/>
          </a:p>
        </p:txBody>
      </p:sp>
    </p:spTree>
    <p:extLst>
      <p:ext uri="{BB962C8B-B14F-4D97-AF65-F5344CB8AC3E}">
        <p14:creationId xmlns:p14="http://schemas.microsoft.com/office/powerpoint/2010/main" val="2655839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7</a:t>
            </a:fld>
            <a:endParaRPr lang="ru-RU"/>
          </a:p>
        </p:txBody>
      </p:sp>
    </p:spTree>
    <p:extLst>
      <p:ext uri="{BB962C8B-B14F-4D97-AF65-F5344CB8AC3E}">
        <p14:creationId xmlns:p14="http://schemas.microsoft.com/office/powerpoint/2010/main" val="639894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8</a:t>
            </a:fld>
            <a:endParaRPr lang="ru-RU"/>
          </a:p>
        </p:txBody>
      </p:sp>
    </p:spTree>
    <p:extLst>
      <p:ext uri="{BB962C8B-B14F-4D97-AF65-F5344CB8AC3E}">
        <p14:creationId xmlns:p14="http://schemas.microsoft.com/office/powerpoint/2010/main" val="3650400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AF781B07-CD34-437B-886C-B299E840069D}" type="slidenum">
              <a:rPr lang="ru-RU" smtClean="0"/>
              <a:t>9</a:t>
            </a:fld>
            <a:endParaRPr lang="ru-RU"/>
          </a:p>
        </p:txBody>
      </p:sp>
    </p:spTree>
    <p:extLst>
      <p:ext uri="{BB962C8B-B14F-4D97-AF65-F5344CB8AC3E}">
        <p14:creationId xmlns:p14="http://schemas.microsoft.com/office/powerpoint/2010/main" val="3670128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Узнайте, как </a:t>
            </a:r>
            <a:r>
              <a:rPr lang="en-US" dirty="0">
                <a:latin typeface="Bahnschrift Light Condensed" panose="020B0502040204020203" pitchFamily="34" charset="0"/>
              </a:rPr>
              <a:t>PricewaterhouseCoopers</a:t>
            </a:r>
            <a:r>
              <a:rPr lang="ru-RU" dirty="0"/>
              <a:t> использует </a:t>
            </a:r>
            <a:r>
              <a:rPr lang="ru-RU" dirty="0" err="1"/>
              <a:t>Celonis</a:t>
            </a:r>
            <a:r>
              <a:rPr lang="ru-RU" dirty="0"/>
              <a:t> в сценариях после слияния компаний, чтобы помочь своим клиентам проанализировать бизнес, которым они теперь владеют, и помочь в интеграции систем и процессов. Узнайте от </a:t>
            </a:r>
            <a:r>
              <a:rPr lang="ru-RU" dirty="0" err="1"/>
              <a:t>Коннора</a:t>
            </a:r>
            <a:r>
              <a:rPr lang="ru-RU" dirty="0"/>
              <a:t> </a:t>
            </a:r>
            <a:r>
              <a:rPr lang="ru-RU" dirty="0" err="1"/>
              <a:t>Дикса</a:t>
            </a:r>
            <a:r>
              <a:rPr lang="ru-RU" dirty="0"/>
              <a:t>, старшего менеджера отдела данных и аналитики сделок в PwC, о том, как СЭМ помогает их клиентам добиться стандартизации, экономии затрат и глубокого понимания систем/процессов, что приводит к ускорению времени получения выгоды.</a:t>
            </a:r>
          </a:p>
        </p:txBody>
      </p:sp>
      <p:sp>
        <p:nvSpPr>
          <p:cNvPr id="4" name="Номер слайда 3"/>
          <p:cNvSpPr>
            <a:spLocks noGrp="1"/>
          </p:cNvSpPr>
          <p:nvPr>
            <p:ph type="sldNum" sz="quarter" idx="5"/>
          </p:nvPr>
        </p:nvSpPr>
        <p:spPr/>
        <p:txBody>
          <a:bodyPr/>
          <a:lstStyle/>
          <a:p>
            <a:fld id="{AF781B07-CD34-437B-886C-B299E840069D}" type="slidenum">
              <a:rPr lang="ru-RU" smtClean="0"/>
              <a:t>10</a:t>
            </a:fld>
            <a:endParaRPr lang="ru-RU"/>
          </a:p>
        </p:txBody>
      </p:sp>
    </p:spTree>
    <p:extLst>
      <p:ext uri="{BB962C8B-B14F-4D97-AF65-F5344CB8AC3E}">
        <p14:creationId xmlns:p14="http://schemas.microsoft.com/office/powerpoint/2010/main" val="10378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11</a:t>
            </a:fld>
            <a:endParaRPr lang="ru-RU"/>
          </a:p>
        </p:txBody>
      </p:sp>
    </p:spTree>
    <p:extLst>
      <p:ext uri="{BB962C8B-B14F-4D97-AF65-F5344CB8AC3E}">
        <p14:creationId xmlns:p14="http://schemas.microsoft.com/office/powerpoint/2010/main" val="3776682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B55A1E6-D9AB-4CF4-A27E-483F2CEA3819}"/>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D15FF39D-57CE-423E-B3FB-0445FF4833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33894240-6E34-4789-820F-CE6C5D415CA7}"/>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2FC0EE3D-0523-4AB1-BE56-B0A9FF27F0E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0F10FD4-D90D-4888-A68D-84D76B0660E2}"/>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730397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7DE8CBB-68D7-456F-AAB3-E67064D4F02F}"/>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4EC9830A-A877-4BF0-85B6-280AAF26EB5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4D18476-F098-4A46-AA87-9BF212577668}"/>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3740E7E8-B3C2-40F7-BD00-05C0D1C94B7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5137217-6203-4826-9864-E2B2DEF2BCEA}"/>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431485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2A8F4A79-83BC-4776-A056-3880DB114F6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7E7A7347-CB04-4507-B4D8-38B8B2D0C44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C876FDA-69BC-47F4-BDB5-72E1FDFB6F22}"/>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9AF52CB8-BF26-4033-8E80-C522D3207E7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BDFE21A-580A-4945-8CC1-C202E6D3A09F}"/>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5501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2217979-A129-4438-8C04-939A819C3BB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5B7CB3DF-BA01-4760-9763-CD4712EB4637}"/>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A28307B-8DD2-4B4A-91FD-A7EA7C485873}"/>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19DECB8D-43F0-499C-A457-80378A70DAC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C7ED588-914C-449E-863D-F6891A1F0BB8}"/>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3106253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58F8BB-C6F6-49F2-9886-D4D4CB34B316}"/>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BA3DA52E-F911-4BEE-BD18-826B8FDA9A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7D3D340-E9B6-4DEA-8FAD-527AA1DD7E2B}"/>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639EB1B1-D796-4BDE-BC94-B7288DB34E3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807434A-36A8-426E-8E52-E7AC627F7851}"/>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4075472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CF946B-35CE-4F1B-9D31-6186D444E11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71FA616-E570-4D53-A00B-CFFC852FD11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FCF505A-8F1E-467D-A387-850EB368CE9B}"/>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F5B29563-6EED-48A2-B8DC-70510BDADFC0}"/>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6" name="Нижний колонтитул 5">
            <a:extLst>
              <a:ext uri="{FF2B5EF4-FFF2-40B4-BE49-F238E27FC236}">
                <a16:creationId xmlns:a16="http://schemas.microsoft.com/office/drawing/2014/main" id="{264B44DA-4338-418C-AD06-A968A51642F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DDC13EF-7FF6-41CC-BF99-B1BFD4D7E5EB}"/>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722787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50B3B12-E32B-413E-A0D9-33268003FCF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1F83F971-1CEA-4564-A149-09F2CAE411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2329C07B-B884-4D07-8AD4-53E8FFFD48C8}"/>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2215EED-2C5B-4B60-8857-600BCF9D3B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E44D738-AF93-49E0-B215-C76836769C3E}"/>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CE6AB561-E14B-4436-A63C-6E873BA25C15}"/>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8" name="Нижний колонтитул 7">
            <a:extLst>
              <a:ext uri="{FF2B5EF4-FFF2-40B4-BE49-F238E27FC236}">
                <a16:creationId xmlns:a16="http://schemas.microsoft.com/office/drawing/2014/main" id="{188ADE50-40E1-4F74-844E-5BC2A844B35A}"/>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446B8BC4-D6AD-486E-9350-6CB167310CE8}"/>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393354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1CB46E6-981E-45B1-AD2C-B996F4B93FBC}"/>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FF1DEF7-00EB-4F59-BF58-5BBA40E6D876}"/>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4" name="Нижний колонтитул 3">
            <a:extLst>
              <a:ext uri="{FF2B5EF4-FFF2-40B4-BE49-F238E27FC236}">
                <a16:creationId xmlns:a16="http://schemas.microsoft.com/office/drawing/2014/main" id="{EF8B554E-A3AB-4E6F-BAF6-CC8BBDB4015A}"/>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A4D75AEB-6ABC-4F74-98C9-B996356A0370}"/>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3171216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D09DB505-574F-4804-944C-4E7BA275999C}"/>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3" name="Нижний колонтитул 2">
            <a:extLst>
              <a:ext uri="{FF2B5EF4-FFF2-40B4-BE49-F238E27FC236}">
                <a16:creationId xmlns:a16="http://schemas.microsoft.com/office/drawing/2014/main" id="{172A582D-A726-404D-9C7F-73B6114008F9}"/>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0C432057-16BE-4C83-ADD3-DB7AABED278F}"/>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42735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7C978A-039B-46B4-B4C8-5F725E34562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37EF7E0-257A-4134-B075-CEF62C1B73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A9495389-929A-40A9-A9F5-9B1A320A72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4D17633-1C80-4F5F-A9E5-34217A9A5C35}"/>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6" name="Нижний колонтитул 5">
            <a:extLst>
              <a:ext uri="{FF2B5EF4-FFF2-40B4-BE49-F238E27FC236}">
                <a16:creationId xmlns:a16="http://schemas.microsoft.com/office/drawing/2014/main" id="{8DB03B87-4AEC-4E22-85A9-512EF52FF21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06B611A-29A3-4957-AE41-CE928C644D15}"/>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62557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0E15BC5-A337-4BC5-8B41-4EE435EEDB8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EDE5B50C-DA50-483E-9FDE-6C8A718039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553FEA42-188C-47EA-A3BA-EAEEE056E8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F7C1078-5C6F-4A10-8D27-CFE4610323B1}"/>
              </a:ext>
            </a:extLst>
          </p:cNvPr>
          <p:cNvSpPr>
            <a:spLocks noGrp="1"/>
          </p:cNvSpPr>
          <p:nvPr>
            <p:ph type="dt" sz="half" idx="10"/>
          </p:nvPr>
        </p:nvSpPr>
        <p:spPr/>
        <p:txBody>
          <a:bodyPr/>
          <a:lstStyle/>
          <a:p>
            <a:fld id="{B900EEDE-820C-410B-B5B2-F80DC815022F}" type="datetimeFigureOut">
              <a:rPr lang="ru-RU" smtClean="0"/>
              <a:t>08.11.2021</a:t>
            </a:fld>
            <a:endParaRPr lang="ru-RU"/>
          </a:p>
        </p:txBody>
      </p:sp>
      <p:sp>
        <p:nvSpPr>
          <p:cNvPr id="6" name="Нижний колонтитул 5">
            <a:extLst>
              <a:ext uri="{FF2B5EF4-FFF2-40B4-BE49-F238E27FC236}">
                <a16:creationId xmlns:a16="http://schemas.microsoft.com/office/drawing/2014/main" id="{C5670667-4CBF-4686-BB24-6E16A30CEBA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6FBBCFC-0694-4FA0-9F8D-23BB0D327B4C}"/>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891354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D048CA-F511-4431-9475-8F3CC41F65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B2A51417-566B-4520-B7B6-8DC93BCC3F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BB2244D-0604-46C3-8260-C4C51B3EDE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00EEDE-820C-410B-B5B2-F80DC815022F}" type="datetimeFigureOut">
              <a:rPr lang="ru-RU" smtClean="0"/>
              <a:t>08.11.2021</a:t>
            </a:fld>
            <a:endParaRPr lang="ru-RU"/>
          </a:p>
        </p:txBody>
      </p:sp>
      <p:sp>
        <p:nvSpPr>
          <p:cNvPr id="5" name="Нижний колонтитул 4">
            <a:extLst>
              <a:ext uri="{FF2B5EF4-FFF2-40B4-BE49-F238E27FC236}">
                <a16:creationId xmlns:a16="http://schemas.microsoft.com/office/drawing/2014/main" id="{3EB9ADCE-921F-4AD9-8A91-3007AF0663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DD87880-3687-4CFC-AA68-61A4B63963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84EFA4-F18F-464C-A536-986FB3BA17BE}" type="slidenum">
              <a:rPr lang="ru-RU" smtClean="0"/>
              <a:t>‹#›</a:t>
            </a:fld>
            <a:endParaRPr lang="ru-RU"/>
          </a:p>
        </p:txBody>
      </p:sp>
    </p:spTree>
    <p:extLst>
      <p:ext uri="{BB962C8B-B14F-4D97-AF65-F5344CB8AC3E}">
        <p14:creationId xmlns:p14="http://schemas.microsoft.com/office/powerpoint/2010/main" val="3618553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5C1FEA-23D6-49FA-AE0B-DB0B3EB80C11}"/>
              </a:ext>
            </a:extLst>
          </p:cNvPr>
          <p:cNvSpPr>
            <a:spLocks noGrp="1"/>
          </p:cNvSpPr>
          <p:nvPr>
            <p:ph type="ctrTitle"/>
          </p:nvPr>
        </p:nvSpPr>
        <p:spPr>
          <a:xfrm>
            <a:off x="1524000" y="2235200"/>
            <a:ext cx="9144000" cy="2387600"/>
          </a:xfrm>
        </p:spPr>
        <p:txBody>
          <a:bodyPr>
            <a:normAutofit fontScale="90000"/>
          </a:bodyPr>
          <a:lstStyle/>
          <a:p>
            <a:r>
              <a:rPr lang="ru-RU" dirty="0">
                <a:latin typeface="Bahnschrift Light Condensed" panose="020B0502040204020203" pitchFamily="34" charset="0"/>
              </a:rPr>
              <a:t>Обзор конференции </a:t>
            </a:r>
            <a:br>
              <a:rPr lang="ru-RU" dirty="0">
                <a:latin typeface="Bahnschrift Light Condensed" panose="020B0502040204020203" pitchFamily="34" charset="0"/>
              </a:rPr>
            </a:br>
            <a:r>
              <a:rPr lang="en-US" dirty="0" err="1">
                <a:latin typeface="Bahnschrift Light Condensed" panose="020B0502040204020203" pitchFamily="34" charset="0"/>
              </a:rPr>
              <a:t>Celonis</a:t>
            </a:r>
            <a:r>
              <a:rPr lang="en-US" dirty="0">
                <a:latin typeface="Bahnschrift Light Condensed" panose="020B0502040204020203" pitchFamily="34" charset="0"/>
              </a:rPr>
              <a:t> World Tour 2021</a:t>
            </a:r>
            <a:br>
              <a:rPr lang="en-US" dirty="0">
                <a:latin typeface="Bahnschrift Light Condensed" panose="020B0502040204020203" pitchFamily="34" charset="0"/>
              </a:rPr>
            </a:br>
            <a:r>
              <a:rPr lang="ru-RU" dirty="0">
                <a:latin typeface="Bahnschrift Light Condensed" panose="020B0502040204020203" pitchFamily="34" charset="0"/>
              </a:rPr>
              <a:t>Часть 2</a:t>
            </a:r>
          </a:p>
        </p:txBody>
      </p:sp>
    </p:spTree>
    <p:extLst>
      <p:ext uri="{BB962C8B-B14F-4D97-AF65-F5344CB8AC3E}">
        <p14:creationId xmlns:p14="http://schemas.microsoft.com/office/powerpoint/2010/main" val="331240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EDB11EC-EC07-4D80-89F0-00FD2A5C7E22}"/>
              </a:ext>
            </a:extLst>
          </p:cNvPr>
          <p:cNvSpPr>
            <a:spLocks noGrp="1"/>
          </p:cNvSpPr>
          <p:nvPr>
            <p:ph type="title"/>
          </p:nvPr>
        </p:nvSpPr>
        <p:spPr>
          <a:xfrm>
            <a:off x="838200" y="418902"/>
            <a:ext cx="10515600" cy="479030"/>
          </a:xfrm>
        </p:spPr>
        <p:txBody>
          <a:bodyPr>
            <a:normAutofit fontScale="90000"/>
          </a:bodyPr>
          <a:lstStyle/>
          <a:p>
            <a:pPr algn="ctr"/>
            <a:r>
              <a:rPr lang="en-US" dirty="0">
                <a:latin typeface="Bahnschrift Light Condensed" panose="020B0502040204020203" pitchFamily="34" charset="0"/>
              </a:rPr>
              <a:t>PricewaterhouseCoopers</a:t>
            </a:r>
            <a:endParaRPr lang="ru-RU" dirty="0">
              <a:latin typeface="Bahnschrift Light Condensed" panose="020B0502040204020203" pitchFamily="34" charset="0"/>
            </a:endParaRPr>
          </a:p>
        </p:txBody>
      </p:sp>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en-US" sz="1800" dirty="0">
                <a:latin typeface="Bahnschrift SemiBold" panose="020B0502040204020203" pitchFamily="34" charset="0"/>
              </a:rPr>
              <a:t>PwC</a:t>
            </a:r>
            <a:r>
              <a:rPr lang="ru-RU" sz="1800" dirty="0">
                <a:latin typeface="Bahnschrift Light Condensed" panose="020B0502040204020203" pitchFamily="34" charset="0"/>
              </a:rPr>
              <a:t> — это крупнейшая в мире международная сеть компаний, предлагающих</a:t>
            </a:r>
            <a:r>
              <a:rPr lang="en-US" sz="1800" dirty="0">
                <a:latin typeface="Bahnschrift Light Condensed" panose="020B0502040204020203" pitchFamily="34" charset="0"/>
              </a:rPr>
              <a:t> </a:t>
            </a:r>
            <a:r>
              <a:rPr lang="ru-RU" sz="1800" dirty="0">
                <a:latin typeface="Bahnschrift Light Condensed" panose="020B0502040204020203" pitchFamily="34" charset="0"/>
              </a:rPr>
              <a:t>услуги в области консалтинга и аудита. </a:t>
            </a:r>
            <a:br>
              <a:rPr lang="ru-RU" sz="1800" dirty="0">
                <a:latin typeface="Bahnschrift Light Condensed" panose="020B0502040204020203" pitchFamily="34" charset="0"/>
              </a:rPr>
            </a:br>
            <a:r>
              <a:rPr lang="ru-RU" sz="1800" dirty="0">
                <a:latin typeface="Bahnschrift Light Condensed" panose="020B0502040204020203" pitchFamily="34" charset="0"/>
              </a:rPr>
              <a:t>Под «PricewaterhouseCoopers» понимаются компании, входящие в глобальную сеть компаний PricewaterhouseCoopers International</a:t>
            </a:r>
            <a:r>
              <a:rPr lang="en-US" sz="1800" dirty="0">
                <a:latin typeface="Bahnschrift Light Condensed" panose="020B0502040204020203" pitchFamily="34" charset="0"/>
              </a:rPr>
              <a:t> </a:t>
            </a:r>
            <a:r>
              <a:rPr lang="ru-RU" sz="1800" dirty="0">
                <a:latin typeface="Bahnschrift Light Condensed" panose="020B0502040204020203" pitchFamily="34" charset="0"/>
              </a:rPr>
              <a:t>Limited</a:t>
            </a:r>
          </a:p>
          <a:p>
            <a:pPr marL="0" indent="0" algn="r">
              <a:buNone/>
            </a:pPr>
            <a:endParaRPr lang="ru-RU" sz="1800" dirty="0">
              <a:latin typeface="Bahnschrift Light Condensed" panose="020B0502040204020203" pitchFamily="34" charset="0"/>
            </a:endParaRPr>
          </a:p>
          <a:p>
            <a:pPr marL="0" indent="0" algn="r">
              <a:buNone/>
            </a:pPr>
            <a:endParaRPr lang="ru-RU" dirty="0">
              <a:latin typeface="Bahnschrift Light Condensed" panose="020B0502040204020203" pitchFamily="34" charset="0"/>
            </a:endParaRPr>
          </a:p>
        </p:txBody>
      </p:sp>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980016B3-1D24-4141-98D2-E58BCF41B7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201406"/>
            <a:ext cx="5486400" cy="3667788"/>
          </a:xfrm>
          <a:prstGeom prst="roundRect">
            <a:avLst>
              <a:gd name="adj" fmla="val 8594"/>
            </a:avLst>
          </a:prstGeom>
          <a:solidFill>
            <a:srgbClr val="FFFFFF">
              <a:shade val="85000"/>
            </a:srgbClr>
          </a:solidFill>
          <a:ln>
            <a:noFill/>
          </a:ln>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0F4AF36-3E44-4A63-939D-39900315C4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7401" y="1212157"/>
            <a:ext cx="5486399" cy="3657036"/>
          </a:xfrm>
          <a:prstGeom prst="roundRect">
            <a:avLst>
              <a:gd name="adj" fmla="val 8594"/>
            </a:avLst>
          </a:prstGeom>
          <a:solidFill>
            <a:srgbClr val="FFFFFF">
              <a:shade val="85000"/>
            </a:srgbClr>
          </a:solidFill>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626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pic>
        <p:nvPicPr>
          <p:cNvPr id="9" name="Рисунок 8">
            <a:extLst>
              <a:ext uri="{FF2B5EF4-FFF2-40B4-BE49-F238E27FC236}">
                <a16:creationId xmlns:a16="http://schemas.microsoft.com/office/drawing/2014/main" id="{D91A62C1-E75C-4B2B-B53A-CD93608BF2A2}"/>
              </a:ext>
            </a:extLst>
          </p:cNvPr>
          <p:cNvPicPr>
            <a:picLocks noChangeAspect="1"/>
          </p:cNvPicPr>
          <p:nvPr/>
        </p:nvPicPr>
        <p:blipFill>
          <a:blip r:embed="rId4"/>
          <a:stretch>
            <a:fillRect/>
          </a:stretch>
        </p:blipFill>
        <p:spPr>
          <a:xfrm>
            <a:off x="1339246" y="897931"/>
            <a:ext cx="9513508" cy="5062138"/>
          </a:xfrm>
          <a:prstGeom prst="rect">
            <a:avLst/>
          </a:prstGeom>
        </p:spPr>
      </p:pic>
    </p:spTree>
    <p:extLst>
      <p:ext uri="{BB962C8B-B14F-4D97-AF65-F5344CB8AC3E}">
        <p14:creationId xmlns:p14="http://schemas.microsoft.com/office/powerpoint/2010/main" val="421671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EDB11EC-EC07-4D80-89F0-00FD2A5C7E22}"/>
              </a:ext>
            </a:extLst>
          </p:cNvPr>
          <p:cNvSpPr>
            <a:spLocks noGrp="1"/>
          </p:cNvSpPr>
          <p:nvPr>
            <p:ph type="title"/>
          </p:nvPr>
        </p:nvSpPr>
        <p:spPr>
          <a:xfrm>
            <a:off x="838200" y="418902"/>
            <a:ext cx="10515600" cy="479030"/>
          </a:xfrm>
        </p:spPr>
        <p:txBody>
          <a:bodyPr>
            <a:normAutofit fontScale="90000"/>
          </a:bodyPr>
          <a:lstStyle/>
          <a:p>
            <a:pPr algn="ctr"/>
            <a:r>
              <a:rPr lang="en-US" dirty="0">
                <a:latin typeface="Bahnschrift Light Condensed" panose="020B0502040204020203" pitchFamily="34" charset="0"/>
              </a:rPr>
              <a:t>PricewaterhouseCoopers</a:t>
            </a:r>
            <a:endParaRPr lang="ru-RU" dirty="0">
              <a:latin typeface="Bahnschrift Light Condensed" panose="020B0502040204020203" pitchFamily="34" charset="0"/>
            </a:endParaRPr>
          </a:p>
        </p:txBody>
      </p:sp>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pic>
        <p:nvPicPr>
          <p:cNvPr id="4" name="Рисунок 3">
            <a:extLst>
              <a:ext uri="{FF2B5EF4-FFF2-40B4-BE49-F238E27FC236}">
                <a16:creationId xmlns:a16="http://schemas.microsoft.com/office/drawing/2014/main" id="{41C987E8-EAFE-4ACD-A8A8-8D398BD624B0}"/>
              </a:ext>
            </a:extLst>
          </p:cNvPr>
          <p:cNvPicPr>
            <a:picLocks noChangeAspect="1"/>
          </p:cNvPicPr>
          <p:nvPr/>
        </p:nvPicPr>
        <p:blipFill>
          <a:blip r:embed="rId4"/>
          <a:stretch>
            <a:fillRect/>
          </a:stretch>
        </p:blipFill>
        <p:spPr>
          <a:xfrm>
            <a:off x="1600200" y="1304465"/>
            <a:ext cx="8991600" cy="5004992"/>
          </a:xfrm>
          <a:prstGeom prst="rect">
            <a:avLst/>
          </a:prstGeom>
        </p:spPr>
      </p:pic>
      <p:pic>
        <p:nvPicPr>
          <p:cNvPr id="6" name="Рисунок 5">
            <a:extLst>
              <a:ext uri="{FF2B5EF4-FFF2-40B4-BE49-F238E27FC236}">
                <a16:creationId xmlns:a16="http://schemas.microsoft.com/office/drawing/2014/main" id="{886688A2-79A4-4FB5-9E8A-861052E5CABB}"/>
              </a:ext>
            </a:extLst>
          </p:cNvPr>
          <p:cNvPicPr>
            <a:picLocks noChangeAspect="1"/>
          </p:cNvPicPr>
          <p:nvPr/>
        </p:nvPicPr>
        <p:blipFill>
          <a:blip r:embed="rId5"/>
          <a:stretch>
            <a:fillRect/>
          </a:stretch>
        </p:blipFill>
        <p:spPr>
          <a:xfrm>
            <a:off x="4276208" y="2501900"/>
            <a:ext cx="7915791" cy="4032730"/>
          </a:xfrm>
          <a:prstGeom prst="rect">
            <a:avLst/>
          </a:prstGeom>
        </p:spPr>
      </p:pic>
    </p:spTree>
    <p:extLst>
      <p:ext uri="{BB962C8B-B14F-4D97-AF65-F5344CB8AC3E}">
        <p14:creationId xmlns:p14="http://schemas.microsoft.com/office/powerpoint/2010/main" val="1747958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EDB11EC-EC07-4D80-89F0-00FD2A5C7E22}"/>
              </a:ext>
            </a:extLst>
          </p:cNvPr>
          <p:cNvSpPr>
            <a:spLocks noGrp="1"/>
          </p:cNvSpPr>
          <p:nvPr>
            <p:ph type="title"/>
          </p:nvPr>
        </p:nvSpPr>
        <p:spPr>
          <a:xfrm>
            <a:off x="838200" y="418902"/>
            <a:ext cx="10515600" cy="479030"/>
          </a:xfrm>
        </p:spPr>
        <p:txBody>
          <a:bodyPr>
            <a:normAutofit fontScale="90000"/>
          </a:bodyPr>
          <a:lstStyle/>
          <a:p>
            <a:pPr algn="ctr"/>
            <a:r>
              <a:rPr lang="en-US" dirty="0">
                <a:latin typeface="Bahnschrift Light Condensed" panose="020B0502040204020203" pitchFamily="34" charset="0"/>
              </a:rPr>
              <a:t>PricewaterhouseCoopers</a:t>
            </a:r>
            <a:endParaRPr lang="ru-RU" dirty="0">
              <a:latin typeface="Bahnschrift Light Condensed" panose="020B0502040204020203" pitchFamily="34" charset="0"/>
            </a:endParaRPr>
          </a:p>
        </p:txBody>
      </p:sp>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pic>
        <p:nvPicPr>
          <p:cNvPr id="4" name="Рисунок 3">
            <a:extLst>
              <a:ext uri="{FF2B5EF4-FFF2-40B4-BE49-F238E27FC236}">
                <a16:creationId xmlns:a16="http://schemas.microsoft.com/office/drawing/2014/main" id="{EF672796-A576-4C96-BDC0-C4F4E2B26F5F}"/>
              </a:ext>
            </a:extLst>
          </p:cNvPr>
          <p:cNvPicPr>
            <a:picLocks noChangeAspect="1"/>
          </p:cNvPicPr>
          <p:nvPr/>
        </p:nvPicPr>
        <p:blipFill>
          <a:blip r:embed="rId4"/>
          <a:stretch>
            <a:fillRect/>
          </a:stretch>
        </p:blipFill>
        <p:spPr>
          <a:xfrm>
            <a:off x="1143000" y="897931"/>
            <a:ext cx="10388600" cy="5766118"/>
          </a:xfrm>
          <a:prstGeom prst="rect">
            <a:avLst/>
          </a:prstGeom>
        </p:spPr>
      </p:pic>
    </p:spTree>
    <p:extLst>
      <p:ext uri="{BB962C8B-B14F-4D97-AF65-F5344CB8AC3E}">
        <p14:creationId xmlns:p14="http://schemas.microsoft.com/office/powerpoint/2010/main" val="2073718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ru-RU" sz="1800" dirty="0">
                <a:latin typeface="Bahnschrift SemiBold" panose="020B0502040204020203" pitchFamily="34" charset="0"/>
              </a:rPr>
              <a:t>Mars</a:t>
            </a:r>
            <a:r>
              <a:rPr lang="en-US" sz="1800" dirty="0">
                <a:latin typeface="Bahnschrift SemiBold" panose="020B0502040204020203" pitchFamily="34" charset="0"/>
              </a:rPr>
              <a:t> Global Services</a:t>
            </a:r>
            <a:r>
              <a:rPr lang="ru-RU" sz="1800" dirty="0">
                <a:latin typeface="Bahnschrift Light Condensed" panose="020B0502040204020203" pitchFamily="34" charset="0"/>
              </a:rPr>
              <a:t> — американская компания, производитель пищевых продуктов длительного хранения, наиболее известная по шоколадным батончикам, также производит корма для домашних животных, жевательную резинку, напитки, еду быстрого приготовления, консервированные соусы. Основные торговые марки — Mars, Snickers, </a:t>
            </a:r>
            <a:r>
              <a:rPr lang="ru-RU" sz="1800" dirty="0" err="1">
                <a:latin typeface="Bahnschrift Light Condensed" panose="020B0502040204020203" pitchFamily="34" charset="0"/>
              </a:rPr>
              <a:t>Milky</a:t>
            </a:r>
            <a:r>
              <a:rPr lang="ru-RU" sz="1800" dirty="0">
                <a:latin typeface="Bahnschrift Light Condensed" panose="020B0502040204020203" pitchFamily="34" charset="0"/>
              </a:rPr>
              <a:t> Way, Twix, Bounty, </a:t>
            </a:r>
            <a:r>
              <a:rPr lang="ru-RU" sz="1800" dirty="0" err="1">
                <a:latin typeface="Bahnschrift Light Condensed" panose="020B0502040204020203" pitchFamily="34" charset="0"/>
              </a:rPr>
              <a:t>M&amp;M’s</a:t>
            </a:r>
            <a:r>
              <a:rPr lang="ru-RU" sz="1800" dirty="0">
                <a:latin typeface="Bahnschrift Light Condensed" panose="020B0502040204020203" pitchFamily="34" charset="0"/>
              </a:rPr>
              <a:t>,</a:t>
            </a:r>
            <a:endParaRPr lang="ru-RU" dirty="0">
              <a:latin typeface="Bahnschrift Light Condensed" panose="020B0502040204020203" pitchFamily="34" charset="0"/>
            </a:endParaRPr>
          </a:p>
        </p:txBody>
      </p:sp>
      <p:pic>
        <p:nvPicPr>
          <p:cNvPr id="1028" name="Picture 4">
            <a:extLst>
              <a:ext uri="{FF2B5EF4-FFF2-40B4-BE49-F238E27FC236}">
                <a16:creationId xmlns:a16="http://schemas.microsoft.com/office/drawing/2014/main" id="{0AFDC514-F0DA-43C5-AB87-66C96BF5C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313B292-85FC-44DD-AFBA-0C6CDE905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21117" y="1191225"/>
            <a:ext cx="6832683" cy="3846805"/>
          </a:xfrm>
          <a:prstGeom prst="roundRect">
            <a:avLst>
              <a:gd name="adj" fmla="val 8594"/>
            </a:avLst>
          </a:prstGeom>
          <a:solidFill>
            <a:srgbClr val="FFFFFF">
              <a:shade val="85000"/>
            </a:srgbClr>
          </a:solidFill>
          <a:ln>
            <a:noFill/>
          </a:ln>
          <a:effectLst/>
        </p:spPr>
      </p:pic>
      <p:pic>
        <p:nvPicPr>
          <p:cNvPr id="1030" name="Picture 6">
            <a:extLst>
              <a:ext uri="{FF2B5EF4-FFF2-40B4-BE49-F238E27FC236}">
                <a16:creationId xmlns:a16="http://schemas.microsoft.com/office/drawing/2014/main" id="{C47B9A01-37A8-4054-9FC9-1644F7C9FA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9261" y="1191224"/>
            <a:ext cx="6154889" cy="3846806"/>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1546992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43421EDF-BCDD-46EC-B386-52A304BDF88B}"/>
              </a:ext>
            </a:extLst>
          </p:cNvPr>
          <p:cNvPicPr>
            <a:picLocks noChangeAspect="1"/>
          </p:cNvPicPr>
          <p:nvPr/>
        </p:nvPicPr>
        <p:blipFill>
          <a:blip r:embed="rId3"/>
          <a:stretch>
            <a:fillRect/>
          </a:stretch>
        </p:blipFill>
        <p:spPr>
          <a:xfrm>
            <a:off x="0" y="790936"/>
            <a:ext cx="12192000" cy="6067064"/>
          </a:xfrm>
          <a:prstGeom prst="rect">
            <a:avLst/>
          </a:prstGeom>
        </p:spPr>
      </p:pic>
      <p:pic>
        <p:nvPicPr>
          <p:cNvPr id="7" name="Picture 4">
            <a:extLst>
              <a:ext uri="{FF2B5EF4-FFF2-40B4-BE49-F238E27FC236}">
                <a16:creationId xmlns:a16="http://schemas.microsoft.com/office/drawing/2014/main" id="{52AE5E7C-8B47-4307-9894-6C38879119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763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7CCDBD-E402-42FB-8EC7-4825A13F34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pic>
        <p:nvPicPr>
          <p:cNvPr id="9" name="Рисунок 8">
            <a:extLst>
              <a:ext uri="{FF2B5EF4-FFF2-40B4-BE49-F238E27FC236}">
                <a16:creationId xmlns:a16="http://schemas.microsoft.com/office/drawing/2014/main" id="{63C3B53B-6E86-459F-A2A9-7EE89C072E70}"/>
              </a:ext>
            </a:extLst>
          </p:cNvPr>
          <p:cNvPicPr>
            <a:picLocks noChangeAspect="1"/>
          </p:cNvPicPr>
          <p:nvPr/>
        </p:nvPicPr>
        <p:blipFill>
          <a:blip r:embed="rId4"/>
          <a:stretch>
            <a:fillRect/>
          </a:stretch>
        </p:blipFill>
        <p:spPr>
          <a:xfrm>
            <a:off x="0" y="818249"/>
            <a:ext cx="12192000" cy="6047136"/>
          </a:xfrm>
          <a:prstGeom prst="rect">
            <a:avLst/>
          </a:prstGeom>
        </p:spPr>
      </p:pic>
    </p:spTree>
    <p:extLst>
      <p:ext uri="{BB962C8B-B14F-4D97-AF65-F5344CB8AC3E}">
        <p14:creationId xmlns:p14="http://schemas.microsoft.com/office/powerpoint/2010/main" val="458530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7CCDBD-E402-42FB-8EC7-4825A13F34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pic>
        <p:nvPicPr>
          <p:cNvPr id="3" name="Рисунок 2">
            <a:extLst>
              <a:ext uri="{FF2B5EF4-FFF2-40B4-BE49-F238E27FC236}">
                <a16:creationId xmlns:a16="http://schemas.microsoft.com/office/drawing/2014/main" id="{D9E6CB45-FF60-492A-9CAE-FEE6FE8CABDC}"/>
              </a:ext>
            </a:extLst>
          </p:cNvPr>
          <p:cNvPicPr>
            <a:picLocks noChangeAspect="1"/>
          </p:cNvPicPr>
          <p:nvPr/>
        </p:nvPicPr>
        <p:blipFill>
          <a:blip r:embed="rId3"/>
          <a:stretch>
            <a:fillRect/>
          </a:stretch>
        </p:blipFill>
        <p:spPr>
          <a:xfrm>
            <a:off x="579798" y="897932"/>
            <a:ext cx="10688578" cy="5702748"/>
          </a:xfrm>
          <a:prstGeom prst="rect">
            <a:avLst/>
          </a:prstGeom>
        </p:spPr>
      </p:pic>
    </p:spTree>
    <p:extLst>
      <p:ext uri="{BB962C8B-B14F-4D97-AF65-F5344CB8AC3E}">
        <p14:creationId xmlns:p14="http://schemas.microsoft.com/office/powerpoint/2010/main" val="374889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D92E6AF-1DAF-4764-BD4A-325E88A770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5732" y="1006543"/>
            <a:ext cx="5698067" cy="4299401"/>
          </a:xfrm>
          <a:prstGeom prst="roundRect">
            <a:avLst>
              <a:gd name="adj" fmla="val 8594"/>
            </a:avLst>
          </a:prstGeom>
          <a:solidFill>
            <a:srgbClr val="FFFFFF">
              <a:shade val="85000"/>
            </a:srgbClr>
          </a:solidFill>
          <a:ln>
            <a:noFill/>
          </a:ln>
          <a:effectLst/>
        </p:spPr>
      </p:pic>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ru-RU" sz="1800" dirty="0">
                <a:latin typeface="Bahnschrift SemiBold" panose="020B0502040204020203" pitchFamily="34" charset="0"/>
              </a:rPr>
              <a:t>Deloitte</a:t>
            </a:r>
            <a:r>
              <a:rPr lang="ru-RU" sz="1800" dirty="0">
                <a:latin typeface="Bahnschrift Light Condensed" panose="020B0502040204020203" pitchFamily="34" charset="0"/>
              </a:rPr>
              <a:t> — это один из мировых лидеров по оказанию профессиональных услуг, среди которых — аудит, </a:t>
            </a:r>
            <a:br>
              <a:rPr lang="ru-RU" sz="1800" dirty="0">
                <a:latin typeface="Bahnschrift Light Condensed" panose="020B0502040204020203" pitchFamily="34" charset="0"/>
              </a:rPr>
            </a:br>
            <a:r>
              <a:rPr lang="ru-RU" sz="1800" dirty="0">
                <a:latin typeface="Bahnschrift Light Condensed" panose="020B0502040204020203" pitchFamily="34" charset="0"/>
              </a:rPr>
              <a:t>консалтинг, управление рисками, финансовое консультирование, налогообложение и право.</a:t>
            </a:r>
            <a:endParaRPr lang="ru-RU" dirty="0">
              <a:latin typeface="Bahnschrift Light Condensed" panose="020B0502040204020203" pitchFamily="34" charset="0"/>
            </a:endParaRPr>
          </a:p>
        </p:txBody>
      </p:sp>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4"/>
          <a:stretch>
            <a:fillRect/>
          </a:stretch>
        </p:blipFill>
        <p:spPr>
          <a:xfrm>
            <a:off x="10185479" y="171978"/>
            <a:ext cx="2006521" cy="438975"/>
          </a:xfrm>
          <a:prstGeom prst="rect">
            <a:avLst/>
          </a:prstGeom>
        </p:spPr>
      </p:pic>
      <p:pic>
        <p:nvPicPr>
          <p:cNvPr id="2050" name="Picture 2">
            <a:extLst>
              <a:ext uri="{FF2B5EF4-FFF2-40B4-BE49-F238E27FC236}">
                <a16:creationId xmlns:a16="http://schemas.microsoft.com/office/drawing/2014/main" id="{C42BE930-2780-4D24-A1D0-5640190D9B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1006543"/>
            <a:ext cx="6587772" cy="4269944"/>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685658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75BE929A-605A-4A34-8DDF-7F21BC3F23F2}"/>
              </a:ext>
            </a:extLst>
          </p:cNvPr>
          <p:cNvPicPr>
            <a:picLocks noChangeAspect="1"/>
          </p:cNvPicPr>
          <p:nvPr/>
        </p:nvPicPr>
        <p:blipFill rotWithShape="1">
          <a:blip r:embed="rId3"/>
          <a:srcRect b="7048"/>
          <a:stretch/>
        </p:blipFill>
        <p:spPr>
          <a:xfrm>
            <a:off x="484071" y="803004"/>
            <a:ext cx="11223858" cy="5883018"/>
          </a:xfrm>
          <a:prstGeom prst="rect">
            <a:avLst/>
          </a:prstGeom>
        </p:spPr>
      </p:pic>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4"/>
          <a:stretch>
            <a:fillRect/>
          </a:stretch>
        </p:blipFill>
        <p:spPr>
          <a:xfrm>
            <a:off x="10185479" y="171978"/>
            <a:ext cx="2006521" cy="438975"/>
          </a:xfrm>
          <a:prstGeom prst="rect">
            <a:avLst/>
          </a:prstGeom>
        </p:spPr>
      </p:pic>
    </p:spTree>
    <p:extLst>
      <p:ext uri="{BB962C8B-B14F-4D97-AF65-F5344CB8AC3E}">
        <p14:creationId xmlns:p14="http://schemas.microsoft.com/office/powerpoint/2010/main" val="1165111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3"/>
          <a:stretch>
            <a:fillRect/>
          </a:stretch>
        </p:blipFill>
        <p:spPr>
          <a:xfrm>
            <a:off x="10185479" y="171978"/>
            <a:ext cx="2006521" cy="438975"/>
          </a:xfrm>
          <a:prstGeom prst="rect">
            <a:avLst/>
          </a:prstGeom>
        </p:spPr>
      </p:pic>
      <p:pic>
        <p:nvPicPr>
          <p:cNvPr id="4" name="Рисунок 3">
            <a:extLst>
              <a:ext uri="{FF2B5EF4-FFF2-40B4-BE49-F238E27FC236}">
                <a16:creationId xmlns:a16="http://schemas.microsoft.com/office/drawing/2014/main" id="{DD38FE66-D1F3-44BF-89C5-17413AAAA95F}"/>
              </a:ext>
            </a:extLst>
          </p:cNvPr>
          <p:cNvPicPr>
            <a:picLocks noChangeAspect="1"/>
          </p:cNvPicPr>
          <p:nvPr/>
        </p:nvPicPr>
        <p:blipFill rotWithShape="1">
          <a:blip r:embed="rId4"/>
          <a:srcRect b="10902"/>
          <a:stretch/>
        </p:blipFill>
        <p:spPr>
          <a:xfrm>
            <a:off x="462000" y="857877"/>
            <a:ext cx="11268000" cy="5804566"/>
          </a:xfrm>
          <a:prstGeom prst="rect">
            <a:avLst/>
          </a:prstGeom>
        </p:spPr>
      </p:pic>
    </p:spTree>
    <p:extLst>
      <p:ext uri="{BB962C8B-B14F-4D97-AF65-F5344CB8AC3E}">
        <p14:creationId xmlns:p14="http://schemas.microsoft.com/office/powerpoint/2010/main" val="2724989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3"/>
          <a:stretch>
            <a:fillRect/>
          </a:stretch>
        </p:blipFill>
        <p:spPr>
          <a:xfrm>
            <a:off x="10185479" y="171978"/>
            <a:ext cx="2006521" cy="438975"/>
          </a:xfrm>
          <a:prstGeom prst="rect">
            <a:avLst/>
          </a:prstGeom>
        </p:spPr>
      </p:pic>
      <p:pic>
        <p:nvPicPr>
          <p:cNvPr id="7" name="Рисунок 6">
            <a:extLst>
              <a:ext uri="{FF2B5EF4-FFF2-40B4-BE49-F238E27FC236}">
                <a16:creationId xmlns:a16="http://schemas.microsoft.com/office/drawing/2014/main" id="{11DB6DF3-80B4-4DE0-8DBC-6E649A1BF1C4}"/>
              </a:ext>
            </a:extLst>
          </p:cNvPr>
          <p:cNvPicPr>
            <a:picLocks noChangeAspect="1"/>
          </p:cNvPicPr>
          <p:nvPr/>
        </p:nvPicPr>
        <p:blipFill rotWithShape="1">
          <a:blip r:embed="rId4"/>
          <a:srcRect l="1045" t="2338"/>
          <a:stretch/>
        </p:blipFill>
        <p:spPr>
          <a:xfrm>
            <a:off x="383130" y="610953"/>
            <a:ext cx="11425740" cy="6337312"/>
          </a:xfrm>
          <a:prstGeom prst="rect">
            <a:avLst/>
          </a:prstGeom>
        </p:spPr>
      </p:pic>
    </p:spTree>
    <p:extLst>
      <p:ext uri="{BB962C8B-B14F-4D97-AF65-F5344CB8AC3E}">
        <p14:creationId xmlns:p14="http://schemas.microsoft.com/office/powerpoint/2010/main" val="359973540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TotalTime>
  <Words>845</Words>
  <Application>Microsoft Office PowerPoint</Application>
  <PresentationFormat>Широкоэкранный</PresentationFormat>
  <Paragraphs>34</Paragraphs>
  <Slides>13</Slides>
  <Notes>11</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13</vt:i4>
      </vt:variant>
    </vt:vector>
  </HeadingPairs>
  <TitlesOfParts>
    <vt:vector size="19" baseType="lpstr">
      <vt:lpstr>Arial</vt:lpstr>
      <vt:lpstr>Bahnschrift Light Condensed</vt:lpstr>
      <vt:lpstr>Bahnschrift SemiBold</vt:lpstr>
      <vt:lpstr>Calibri</vt:lpstr>
      <vt:lpstr>Calibri Light</vt:lpstr>
      <vt:lpstr>Тема Office</vt:lpstr>
      <vt:lpstr>Обзор конференции  Celonis World Tour 2021 Часть 2</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PricewaterhouseCoopers</vt:lpstr>
      <vt:lpstr>Презентация PowerPoint</vt:lpstr>
      <vt:lpstr>PricewaterhouseCoopers</vt:lpstr>
      <vt:lpstr>PricewaterhouseCoopers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Обзор конференции  Celonis World Tour 2021 Часть 2</dc:title>
  <dc:creator>Hight Mike</dc:creator>
  <cp:lastModifiedBy>Hight Mike</cp:lastModifiedBy>
  <cp:revision>21</cp:revision>
  <dcterms:created xsi:type="dcterms:W3CDTF">2021-11-07T05:55:09Z</dcterms:created>
  <dcterms:modified xsi:type="dcterms:W3CDTF">2021-11-08T11:31:13Z</dcterms:modified>
</cp:coreProperties>
</file>

<file path=docProps/thumbnail.jpeg>
</file>